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08" r:id="rId4"/>
  </p:sldMasterIdLst>
  <p:notesMasterIdLst>
    <p:notesMasterId r:id="rId47"/>
  </p:notesMasterIdLst>
  <p:handoutMasterIdLst>
    <p:handoutMasterId r:id="rId48"/>
  </p:handoutMasterIdLst>
  <p:sldIdLst>
    <p:sldId id="256" r:id="rId5"/>
    <p:sldId id="576" r:id="rId6"/>
    <p:sldId id="579" r:id="rId7"/>
    <p:sldId id="662" r:id="rId8"/>
    <p:sldId id="663" r:id="rId9"/>
    <p:sldId id="664" r:id="rId10"/>
    <p:sldId id="665" r:id="rId11"/>
    <p:sldId id="666" r:id="rId12"/>
    <p:sldId id="667" r:id="rId13"/>
    <p:sldId id="669" r:id="rId14"/>
    <p:sldId id="668" r:id="rId15"/>
    <p:sldId id="670" r:id="rId16"/>
    <p:sldId id="671" r:id="rId17"/>
    <p:sldId id="672" r:id="rId18"/>
    <p:sldId id="690" r:id="rId19"/>
    <p:sldId id="673" r:id="rId20"/>
    <p:sldId id="674" r:id="rId21"/>
    <p:sldId id="675" r:id="rId22"/>
    <p:sldId id="691" r:id="rId23"/>
    <p:sldId id="676" r:id="rId24"/>
    <p:sldId id="677" r:id="rId25"/>
    <p:sldId id="678" r:id="rId26"/>
    <p:sldId id="693" r:id="rId27"/>
    <p:sldId id="692" r:id="rId28"/>
    <p:sldId id="695" r:id="rId29"/>
    <p:sldId id="696" r:id="rId30"/>
    <p:sldId id="697" r:id="rId31"/>
    <p:sldId id="698" r:id="rId32"/>
    <p:sldId id="694" r:id="rId33"/>
    <p:sldId id="679" r:id="rId34"/>
    <p:sldId id="684" r:id="rId35"/>
    <p:sldId id="681" r:id="rId36"/>
    <p:sldId id="680" r:id="rId37"/>
    <p:sldId id="699" r:id="rId38"/>
    <p:sldId id="682" r:id="rId39"/>
    <p:sldId id="685" r:id="rId40"/>
    <p:sldId id="687" r:id="rId41"/>
    <p:sldId id="689" r:id="rId42"/>
    <p:sldId id="683" r:id="rId43"/>
    <p:sldId id="686" r:id="rId44"/>
    <p:sldId id="688" r:id="rId45"/>
    <p:sldId id="522" r:id="rId46"/>
  </p:sldIdLst>
  <p:sldSz cx="12192000" cy="6858000"/>
  <p:notesSz cx="9925050" cy="67929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0000"/>
    <a:srgbClr val="1DAE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EBA9AE-F32E-41DF-BA61-193365CED712}" v="284" dt="2020-11-10T11:38:54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17" autoAdjust="0"/>
    <p:restoredTop sz="95400" autoAdjust="0"/>
  </p:normalViewPr>
  <p:slideViewPr>
    <p:cSldViewPr snapToGrid="0">
      <p:cViewPr varScale="1">
        <p:scale>
          <a:sx n="107" d="100"/>
          <a:sy n="107" d="100"/>
        </p:scale>
        <p:origin x="44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52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0B7FD6-6B50-4C58-994F-82DC621427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4300855" cy="340825"/>
          </a:xfrm>
          <a:prstGeom prst="rect">
            <a:avLst/>
          </a:prstGeom>
        </p:spPr>
        <p:txBody>
          <a:bodyPr vert="horz" lIns="95528" tIns="47765" rIns="95528" bIns="47765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C7F2D-6B16-4B88-A4F8-ABD5316B47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1901" y="2"/>
            <a:ext cx="4300855" cy="340825"/>
          </a:xfrm>
          <a:prstGeom prst="rect">
            <a:avLst/>
          </a:prstGeom>
        </p:spPr>
        <p:txBody>
          <a:bodyPr vert="horz" lIns="95528" tIns="47765" rIns="95528" bIns="47765" rtlCol="0"/>
          <a:lstStyle>
            <a:lvl1pPr algn="r">
              <a:defRPr sz="1300"/>
            </a:lvl1pPr>
          </a:lstStyle>
          <a:p>
            <a:fld id="{2F51DC69-60C3-4CF7-A135-6E702ECCE0F0}" type="datetimeFigureOut">
              <a:rPr lang="en-US" smtClean="0"/>
              <a:t>6/19/2024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CEF1E-1ACC-48D0-92B3-CB3D4FED50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452089"/>
            <a:ext cx="4300855" cy="340825"/>
          </a:xfrm>
          <a:prstGeom prst="rect">
            <a:avLst/>
          </a:prstGeom>
        </p:spPr>
        <p:txBody>
          <a:bodyPr vert="horz" lIns="95528" tIns="47765" rIns="95528" bIns="47765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188B4-83B8-4C82-AFAC-DC1E415458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1901" y="6452089"/>
            <a:ext cx="4300855" cy="340825"/>
          </a:xfrm>
          <a:prstGeom prst="rect">
            <a:avLst/>
          </a:prstGeom>
        </p:spPr>
        <p:txBody>
          <a:bodyPr vert="horz" lIns="95528" tIns="47765" rIns="95528" bIns="47765" rtlCol="0" anchor="b"/>
          <a:lstStyle>
            <a:lvl1pPr algn="r">
              <a:defRPr sz="1300"/>
            </a:lvl1pPr>
          </a:lstStyle>
          <a:p>
            <a:fld id="{D7A9FFBD-F123-4881-BC93-591827BC61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21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300855" cy="340825"/>
          </a:xfrm>
          <a:prstGeom prst="rect">
            <a:avLst/>
          </a:prstGeom>
        </p:spPr>
        <p:txBody>
          <a:bodyPr vert="horz" lIns="95528" tIns="47765" rIns="95528" bIns="47765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1901" y="2"/>
            <a:ext cx="4300855" cy="340825"/>
          </a:xfrm>
          <a:prstGeom prst="rect">
            <a:avLst/>
          </a:prstGeom>
        </p:spPr>
        <p:txBody>
          <a:bodyPr vert="horz" lIns="95528" tIns="47765" rIns="95528" bIns="47765" rtlCol="0"/>
          <a:lstStyle>
            <a:lvl1pPr algn="r">
              <a:defRPr sz="1300"/>
            </a:lvl1pPr>
          </a:lstStyle>
          <a:p>
            <a:fld id="{36E3EC7B-6C72-4FBB-87DF-2BD2CB7DC1E6}" type="datetimeFigureOut">
              <a:rPr lang="en-US" smtClean="0"/>
              <a:t>6/19/2024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28" tIns="47765" rIns="95528" bIns="4776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505" y="3269089"/>
            <a:ext cx="7940040" cy="2674711"/>
          </a:xfrm>
          <a:prstGeom prst="rect">
            <a:avLst/>
          </a:prstGeom>
        </p:spPr>
        <p:txBody>
          <a:bodyPr vert="horz" lIns="95528" tIns="47765" rIns="95528" bIns="4776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2089"/>
            <a:ext cx="4300855" cy="340825"/>
          </a:xfrm>
          <a:prstGeom prst="rect">
            <a:avLst/>
          </a:prstGeom>
        </p:spPr>
        <p:txBody>
          <a:bodyPr vert="horz" lIns="95528" tIns="47765" rIns="95528" bIns="47765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1901" y="6452089"/>
            <a:ext cx="4300855" cy="340825"/>
          </a:xfrm>
          <a:prstGeom prst="rect">
            <a:avLst/>
          </a:prstGeom>
        </p:spPr>
        <p:txBody>
          <a:bodyPr vert="horz" lIns="95528" tIns="47765" rIns="95528" bIns="47765" rtlCol="0" anchor="b"/>
          <a:lstStyle>
            <a:lvl1pPr algn="r">
              <a:defRPr sz="1300"/>
            </a:lvl1pPr>
          </a:lstStyle>
          <a:p>
            <a:fld id="{B262A795-6F94-4A96-B820-B9038480D0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95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2A795-6F94-4A96-B820-B9038480D04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6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2A795-6F94-4A96-B820-B9038480D04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0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2A795-6F94-4A96-B820-B9038480D04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58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2A795-6F94-4A96-B820-B9038480D04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9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2A795-6F94-4A96-B820-B9038480D04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358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2A795-6F94-4A96-B820-B9038480D04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90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2A795-6F94-4A96-B820-B9038480D04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17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2A795-6F94-4A96-B820-B9038480D04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07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2A795-6F94-4A96-B820-B9038480D04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99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CA7E-3958-487F-B31C-56D3FB65E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D77838-70A1-471C-B8DD-50A4E1CA3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D892B-1F8C-43EE-8754-B82E8A94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47C2-FA20-4391-9602-AFA57163C632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6D8D2-8A19-4CF3-A274-AB8CCBE0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DF79C-6312-4082-91E8-A5E2C14B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53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15C9-FC2A-45F0-A415-D5CE5729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09DF5D-CCE5-4967-A3B8-9EF4F39EB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DDA45-E431-4206-90ED-F6B480833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8C46-73EA-4BCB-83C2-FA698C9DE3BE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807C2-AC6E-4606-A8CD-341A8378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F31E5-7D3D-4C06-AE5B-EEDE204B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5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CA6DC3-D4CE-4457-B0D6-7F9D6CFAEF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D479-73E0-438E-BC77-52EB3A0E2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C0D57-5918-443D-A026-4863CCAE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A1AB9-5636-4FDF-8D18-1F1831E22E7A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60F15-D40A-4885-817F-CE692A947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6DE1D-6B32-4B5C-B27F-CF178EEE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27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5D972-6944-44A3-BDFF-7206BDE6C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FF19C-8CA3-4545-947C-68A654A72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DB677-05A6-4DB6-8D7E-F274E82AB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A9F3-9DCE-4543-9F1F-BE2EF1387A7B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9D0A-D245-4DB3-B6DB-F3723A32A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9B0C5-339A-4D5D-AAF4-9C4750593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6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B66C-3E6C-4569-B783-2186FF243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98BE9-8D98-4E8B-8A8F-E8986A67D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5F41B-FE32-41F9-95FD-CF232D17D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5EFBD-44A5-4F9F-A74D-F93E69ACF93E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5AAA4-2789-4F81-8101-424EA8C2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451B4-15FB-4129-ACB8-72A5E0A4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972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08D85-8652-4789-AA50-B366E1C7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DD435-E161-4AA4-937F-3496AAD70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56131-6E52-4ABF-A363-67564F67D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53E28-79E5-4178-9DBC-6B81F1990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11FB-DFC6-4032-A144-367F55503336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F406-0BA4-497B-8B02-A6DA49B6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2853F-9E5C-4302-89E2-25848AB3A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0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744F-479C-4053-8755-0E585C56A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2BCC8-39EF-496C-9CDA-2651B0E82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A6355-71D3-438E-BE5C-ACD39BBEF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40808F-2A7E-47F6-B5F8-C305E2CBF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20A4A-76CB-443D-8385-D25F83628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8EDB3C-00DF-4894-B544-0AD23BD9E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70C4-FABD-4DF4-AD77-FB26D9845792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9ACB4-6AC4-4E7A-8B9D-856B253B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C31DC1-119F-4BB3-86FD-7DA440408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47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BD211-3C6E-4698-B3A8-0DA607BD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590B7-9EC0-4A2D-911D-9374154B5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28DA7-90E1-44A4-8DA7-14CD2567BF23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F8CDD-84A8-4A95-90C2-EE1AA500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40DF64-1542-4BAD-BF78-2C4CB725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29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F96B2-F560-4468-A408-3F17990E0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09CC8-D4F3-4166-9447-07AD56F78E31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FAA3FA-C45F-432A-8C19-5ABD466FE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3DB69-C553-4228-8657-10E91E6B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422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40570-B18C-4F41-B797-55C5F3D5E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00485-F41D-4E2B-A4F4-E313089F6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BF1EE-74B6-41C9-904E-220C3890B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D977A-CAFB-4581-AD51-D4A4984F0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38D3-3EAA-4157-B317-F7DAA2145583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44F66-3E6C-48E9-B801-A992E21C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57D42-E3B1-436F-AE48-3C05A00CA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31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9F49-37B5-48A0-9CBD-85AAAFE9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FED206-B76A-4419-9C5F-FD670F8FCD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C2D90-3E38-4141-8620-5F8829FE5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C8012-50D8-4481-B66D-B34A4CE4E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06BB-5A4E-4BF0-92B8-E34AC631FF5D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CA540-65CF-44B7-87EC-3A020CBA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4E1B1-684F-4CA7-A878-9BCFC2B8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73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E75A4E-E88C-4FC2-8242-3E1375868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A0F6E-8207-4EBE-AE84-80CA699CA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5776F-A5D9-4DAF-82AA-734F17E3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0F5C2-A22A-42F5-A3A7-2B6A6B51B4FE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BE014-00A1-4FA0-8392-2DA71E1C0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DEEE7-12F1-4B52-A2A2-4141CA464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2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sharesansar.com/today-share-pric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s.anilz.net/wb_energ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rb.org.np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xpather.com/ofMAZUA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nepalfoods.gov.np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chromewebstore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nepalfoods.gov.np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nrb.org.n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nepalfoods.gov.np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haresansar.com/today-share-pric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F489-B701-4C74-9747-27C8656A8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707" y="453224"/>
            <a:ext cx="4611077" cy="590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kern="1200" cap="none" dirty="0">
                <a:solidFill>
                  <a:schemeClr val="tx1"/>
                </a:solidFill>
                <a:latin typeface="Amasis MT Pro Black" panose="02040A04050005020304" pitchFamily="18" charset="0"/>
              </a:rPr>
              <a:t>Excel and Google Sheets for Web Scraping</a:t>
            </a:r>
          </a:p>
        </p:txBody>
      </p:sp>
      <p:sp>
        <p:nvSpPr>
          <p:cNvPr id="20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99F35-1401-4ECD-9F96-7017DB9FA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6271" y="644935"/>
            <a:ext cx="6594390" cy="55748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sis MT Pro" panose="02040504050005020304" pitchFamily="18" charset="0"/>
                <a:cs typeface="Times New Roman" panose="02020603050405020304" pitchFamily="18" charset="0"/>
              </a:rPr>
              <a:t>Dr. Anil Shrestha</a:t>
            </a:r>
          </a:p>
          <a:p>
            <a:r>
              <a:rPr lang="en-US" sz="3600" dirty="0">
                <a:solidFill>
                  <a:schemeClr val="bg1"/>
                </a:solidFill>
                <a:latin typeface="Amasis MT Pro" panose="02040504050005020304" pitchFamily="18" charset="0"/>
                <a:cs typeface="Times New Roman" panose="02020603050405020304" pitchFamily="18" charset="0"/>
              </a:rPr>
              <a:t>Undersecretary (Account)</a:t>
            </a:r>
          </a:p>
          <a:p>
            <a:r>
              <a:rPr lang="en-US" sz="3600" dirty="0">
                <a:solidFill>
                  <a:schemeClr val="bg1"/>
                </a:solidFill>
                <a:latin typeface="Amasis MT Pro" panose="02040504050005020304" pitchFamily="18" charset="0"/>
                <a:cs typeface="Times New Roman" panose="02020603050405020304" pitchFamily="18" charset="0"/>
              </a:rPr>
              <a:t>Financial Administration Section</a:t>
            </a:r>
          </a:p>
          <a:p>
            <a:r>
              <a:rPr lang="en-US" sz="3600" dirty="0">
                <a:solidFill>
                  <a:schemeClr val="bg1"/>
                </a:solidFill>
                <a:latin typeface="Amasis MT Pro" panose="02040504050005020304" pitchFamily="18" charset="0"/>
                <a:cs typeface="Times New Roman" panose="02020603050405020304" pitchFamily="18" charset="0"/>
              </a:rPr>
              <a:t>National Statistics Office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52E2-B82B-F741-5A85-09C196C39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273F-C8BC-4043-B410-0E882A38703C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CD292D-6465-7E5C-13F4-A95457A0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0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8B490-BCF0-4C36-80D5-86B59D56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000">
                <a:latin typeface="Amasis MT Pro Black" panose="02040A04050005020304" pitchFamily="18" charset="0"/>
              </a:rPr>
              <a:t>Benefits of using Google Sheets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BC40948-B7E2-46A0-B125-C6CB1A282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500" dirty="0">
                <a:latin typeface="ui-sans-serif"/>
              </a:rPr>
              <a:t>Faster and simpler than excel web scraping.</a:t>
            </a:r>
          </a:p>
          <a:p>
            <a:r>
              <a:rPr lang="en-US" sz="3500" dirty="0">
                <a:latin typeface="ui-sans-serif"/>
              </a:rPr>
              <a:t>Multiple built-in web scraping functions (e.g., IMPORTDATA, IMPORTHTML, IMPORTXML)</a:t>
            </a:r>
          </a:p>
          <a:p>
            <a:r>
              <a:rPr lang="en-US" sz="3500" dirty="0">
                <a:latin typeface="ui-sans-serif"/>
              </a:rPr>
              <a:t>Stores in the cloud and easier to share/collaborate.</a:t>
            </a:r>
          </a:p>
          <a:p>
            <a:r>
              <a:rPr lang="en-US" sz="3500" dirty="0">
                <a:latin typeface="ui-sans-serif"/>
              </a:rPr>
              <a:t>Auto updating and no need to manually refresh like in Excel.</a:t>
            </a:r>
          </a:p>
          <a:p>
            <a:endParaRPr lang="en-US" sz="2200" dirty="0">
              <a:latin typeface="ui-sans-serif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ui-sans-serif"/>
            </a:endParaRPr>
          </a:p>
          <a:p>
            <a:pPr marL="0" indent="0">
              <a:buNone/>
            </a:pPr>
            <a:endParaRPr lang="en-US" sz="2200" dirty="0">
              <a:latin typeface="ui-sans-serif"/>
            </a:endParaRPr>
          </a:p>
          <a:p>
            <a:pPr marL="0" indent="0">
              <a:buNone/>
            </a:pPr>
            <a:endParaRPr lang="en-US" sz="2200" dirty="0">
              <a:latin typeface="Amasis MT Pro" panose="02040504050005020304" pitchFamily="18" charset="0"/>
            </a:endParaRPr>
          </a:p>
        </p:txBody>
      </p:sp>
      <p:pic>
        <p:nvPicPr>
          <p:cNvPr id="2050" name="Picture 2" descr="Google Sheets for Workflow Builder | Slack App Directory">
            <a:extLst>
              <a:ext uri="{FF2B5EF4-FFF2-40B4-BE49-F238E27FC236}">
                <a16:creationId xmlns:a16="http://schemas.microsoft.com/office/drawing/2014/main" id="{49F289D3-1D06-EDB3-BA5D-ECBC00EE4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" r="1797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CE719-CBCD-333E-8FC3-B960F1F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8AD868F-8409-4F04-87B4-D0383043B754}" type="datetime8">
              <a:rPr lang="en-US" smtClean="0"/>
              <a:pPr>
                <a:spcAft>
                  <a:spcPts val="600"/>
                </a:spcAft>
              </a:pPr>
              <a:t>6/19/2024 7:08 PM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919E-920D-ABA8-C512-F7D55D8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37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BC40948-B7E2-46A0-B125-C6CB1A282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8588"/>
            <a:ext cx="10515600" cy="5737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74151"/>
                </a:solidFill>
                <a:latin typeface="ui-sans-serif"/>
              </a:rPr>
              <a:t>L</a:t>
            </a:r>
            <a:r>
              <a:rPr lang="en-US" b="0" i="0" dirty="0">
                <a:solidFill>
                  <a:srgbClr val="374151"/>
                </a:solidFill>
                <a:effectLst/>
                <a:latin typeface="ui-sans-serif"/>
              </a:rPr>
              <a:t>et’s scrap share price from </a:t>
            </a:r>
            <a:r>
              <a:rPr lang="en-US" b="0" i="0" dirty="0">
                <a:solidFill>
                  <a:srgbClr val="374151"/>
                </a:solidFill>
                <a:effectLst/>
                <a:latin typeface="ui-sans-serif"/>
                <a:hlinkClick r:id="rId2"/>
              </a:rPr>
              <a:t>https://www.sharesansar.com/today-share-price</a:t>
            </a:r>
            <a:r>
              <a:rPr lang="en-US" b="0" i="0" dirty="0">
                <a:solidFill>
                  <a:srgbClr val="374151"/>
                </a:solidFill>
                <a:effectLst/>
                <a:latin typeface="ui-sans-serif"/>
              </a:rPr>
              <a:t> using </a:t>
            </a:r>
            <a:r>
              <a:rPr lang="en-US" dirty="0">
                <a:solidFill>
                  <a:srgbClr val="374151"/>
                </a:solidFill>
                <a:latin typeface="ui-sans-serif"/>
              </a:rPr>
              <a:t>Google Sheets.</a:t>
            </a:r>
          </a:p>
          <a:p>
            <a:r>
              <a:rPr lang="en-US" dirty="0">
                <a:latin typeface="Amasis MT Pro" panose="02040504050005020304" pitchFamily="18" charset="0"/>
              </a:rPr>
              <a:t>Open any browser and enter </a:t>
            </a:r>
            <a:r>
              <a:rPr lang="en-US" i="1" dirty="0" err="1">
                <a:latin typeface="Amasis MT Pro" panose="02040504050005020304" pitchFamily="18" charset="0"/>
              </a:rPr>
              <a:t>sheet.new</a:t>
            </a:r>
            <a:r>
              <a:rPr lang="en-US" dirty="0">
                <a:latin typeface="Amasis MT Pro" panose="02040504050005020304" pitchFamily="18" charset="0"/>
              </a:rPr>
              <a:t> in the address bar.</a:t>
            </a:r>
          </a:p>
          <a:p>
            <a:r>
              <a:rPr lang="en-US" dirty="0">
                <a:latin typeface="Amasis MT Pro" panose="02040504050005020304" pitchFamily="18" charset="0"/>
              </a:rPr>
              <a:t>Log in with your google account (if not logged in).</a:t>
            </a:r>
          </a:p>
          <a:p>
            <a:r>
              <a:rPr lang="en-US" dirty="0">
                <a:latin typeface="Amasis MT Pro" panose="02040504050005020304" pitchFamily="18" charset="0"/>
              </a:rPr>
              <a:t>Give a name to the sheet. (Sheet will be stored in google drive)</a:t>
            </a:r>
          </a:p>
          <a:p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CE719-CBCD-333E-8FC3-B960F1F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868F-8409-4F04-87B4-D0383043B754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919E-920D-ABA8-C512-F7D55D8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1BF87-08D1-7BF4-F0E8-981035AD0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12" y="3227294"/>
            <a:ext cx="10087745" cy="121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38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BC40948-B7E2-46A0-B125-C6CB1A282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3226"/>
            <a:ext cx="10515600" cy="3991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74151"/>
                </a:solidFill>
                <a:latin typeface="ui-sans-serif"/>
              </a:rPr>
              <a:t>Let's filter the upper and lower circuit stocks (i.e. price change &gt;9% or &lt;-9%). For this, we need to embed IMPORTHTML function inside QUERY function.</a:t>
            </a:r>
          </a:p>
          <a:p>
            <a:pPr marL="0" indent="0">
              <a:buNone/>
            </a:pPr>
            <a:endParaRPr lang="en-US" dirty="0">
              <a:solidFill>
                <a:srgbClr val="374151"/>
              </a:solidFill>
              <a:latin typeface="ui-sans-serif"/>
            </a:endParaRPr>
          </a:p>
          <a:p>
            <a:pPr marL="0" indent="0">
              <a:buNone/>
            </a:pPr>
            <a:endParaRPr lang="en-US" b="0" i="0" dirty="0">
              <a:solidFill>
                <a:srgbClr val="374151"/>
              </a:solidFill>
              <a:effectLst/>
              <a:latin typeface="ui-sans-serif"/>
            </a:endParaRPr>
          </a:p>
          <a:p>
            <a:pPr marL="0" indent="0">
              <a:buNone/>
            </a:pPr>
            <a:endParaRPr lang="en-US" dirty="0">
              <a:solidFill>
                <a:srgbClr val="374151"/>
              </a:solidFill>
              <a:latin typeface="ui-sans-serif"/>
            </a:endParaRPr>
          </a:p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CE719-CBCD-333E-8FC3-B960F1F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868F-8409-4F04-87B4-D0383043B754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919E-920D-ABA8-C512-F7D55D8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14010-121E-8CC9-7935-3B695ADA1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3" r="9833"/>
          <a:stretch/>
        </p:blipFill>
        <p:spPr>
          <a:xfrm>
            <a:off x="134949" y="2847304"/>
            <a:ext cx="11764785" cy="116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26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B490-BCF0-4C36-80D5-86B59D56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270"/>
          </a:xfrm>
        </p:spPr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Scraping CSV data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BC40948-B7E2-46A0-B125-C6CB1A282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810"/>
            <a:ext cx="10515600" cy="1383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74151"/>
                </a:solidFill>
                <a:latin typeface="ui-sans-serif"/>
              </a:rPr>
              <a:t>Sometimes, data is available in CSV format. We can import CSV data directly to Google Sheet using </a:t>
            </a:r>
            <a:r>
              <a:rPr lang="en-US" b="1" dirty="0">
                <a:solidFill>
                  <a:srgbClr val="374151"/>
                </a:solidFill>
                <a:latin typeface="ui-sans-serif"/>
              </a:rPr>
              <a:t>IMPORTDATA</a:t>
            </a:r>
            <a:r>
              <a:rPr lang="en-US" dirty="0">
                <a:solidFill>
                  <a:srgbClr val="374151"/>
                </a:solidFill>
                <a:latin typeface="ui-sans-serif"/>
              </a:rPr>
              <a:t> function.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ui-sans-serif"/>
              </a:rPr>
              <a:t>For example, open the </a:t>
            </a:r>
            <a:r>
              <a:rPr lang="en-US" dirty="0">
                <a:solidFill>
                  <a:srgbClr val="374151"/>
                </a:solidFill>
                <a:latin typeface="ui-sans-serif"/>
              </a:rPr>
              <a:t>URL </a:t>
            </a:r>
            <a:r>
              <a:rPr lang="en-US" dirty="0">
                <a:solidFill>
                  <a:srgbClr val="374151"/>
                </a:solidFill>
                <a:latin typeface="ui-sans-serif"/>
                <a:hlinkClick r:id="rId2"/>
              </a:rPr>
              <a:t>http://s.anilz.net/wb_energy</a:t>
            </a:r>
            <a:r>
              <a:rPr lang="en-US" dirty="0">
                <a:solidFill>
                  <a:srgbClr val="374151"/>
                </a:solidFill>
                <a:latin typeface="ui-sans-serif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ui-sans-serif"/>
            </a:endParaRPr>
          </a:p>
          <a:p>
            <a:pPr marL="0" indent="0">
              <a:buNone/>
            </a:pPr>
            <a:endParaRPr lang="en-US" dirty="0">
              <a:solidFill>
                <a:srgbClr val="374151"/>
              </a:solidFill>
              <a:latin typeface="ui-sans-serif"/>
            </a:endParaRPr>
          </a:p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CE719-CBCD-333E-8FC3-B960F1F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868F-8409-4F04-87B4-D0383043B754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919E-920D-ABA8-C512-F7D55D8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20478-B32C-4FD5-A858-02B958005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52" y="2565720"/>
            <a:ext cx="7049484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2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B2751-6ACE-EEA1-3B33-83E6A675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A9F3-9DCE-4543-9F1F-BE2EF1387A7B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C1EBC-51ED-1679-28BD-4CC6913DE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367BA5-2136-4CEE-4614-12B13E3CA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35" y="886119"/>
            <a:ext cx="10680389" cy="309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92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Amasis MT Pro Black" panose="02040A04050005020304" pitchFamily="18" charset="0"/>
              </a:rPr>
              <a:t>Advance web scraping </a:t>
            </a:r>
            <a:b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Amasis MT Pro Black" panose="02040A04050005020304" pitchFamily="18" charset="0"/>
              </a:rPr>
            </a:b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Amasis MT Pro Black" panose="02040A04050005020304" pitchFamily="18" charset="0"/>
              </a:rPr>
              <a:t>Google Sheets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86F742-E910-5E48-06F6-8A86DEC68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A92AE-D6FC-4EA3-AB09-8AEC31FD403C}" type="datetime8">
              <a:rPr lang="en-US" smtClean="0"/>
              <a:t>6/19/2024 7:14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4DEE3-0397-7174-F06F-67750C28D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877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B490-BCF0-4C36-80D5-86B59D56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270"/>
          </a:xfrm>
        </p:spPr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Scraping specific values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BC40948-B7E2-46A0-B125-C6CB1A282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809"/>
            <a:ext cx="10515600" cy="4589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74151"/>
                </a:solidFill>
                <a:latin typeface="ui-sans-serif"/>
              </a:rPr>
              <a:t>If we are interested in a specific values than a set of data, we can use </a:t>
            </a:r>
            <a:r>
              <a:rPr lang="en-US" b="1" dirty="0">
                <a:solidFill>
                  <a:srgbClr val="374151"/>
                </a:solidFill>
                <a:latin typeface="ui-sans-serif"/>
              </a:rPr>
              <a:t>IMPORTXML</a:t>
            </a:r>
            <a:r>
              <a:rPr lang="en-US" dirty="0">
                <a:solidFill>
                  <a:srgbClr val="374151"/>
                </a:solidFill>
                <a:latin typeface="ui-sans-serif"/>
              </a:rPr>
              <a:t> function.</a:t>
            </a:r>
          </a:p>
          <a:p>
            <a:pPr marL="0" indent="0">
              <a:buNone/>
            </a:pPr>
            <a:r>
              <a:rPr lang="en-US" dirty="0">
                <a:solidFill>
                  <a:srgbClr val="374151"/>
                </a:solidFill>
                <a:latin typeface="ui-sans-serif"/>
              </a:rPr>
              <a:t>Suppose we are interested in Buy and Sell rates of USD from </a:t>
            </a:r>
            <a:r>
              <a:rPr lang="en-US" dirty="0">
                <a:solidFill>
                  <a:srgbClr val="374151"/>
                </a:solidFill>
                <a:latin typeface="ui-sans-serif"/>
                <a:hlinkClick r:id="rId2"/>
              </a:rPr>
              <a:t>https://www.nrb.org.np/</a:t>
            </a:r>
            <a:r>
              <a:rPr lang="en-US" dirty="0">
                <a:solidFill>
                  <a:srgbClr val="374151"/>
                </a:solidFill>
                <a:latin typeface="ui-sans-serif"/>
              </a:rPr>
              <a:t>. To extract the Buy and Sell rates of USD, we need to extract the </a:t>
            </a:r>
            <a:r>
              <a:rPr lang="en-US" b="1" dirty="0">
                <a:solidFill>
                  <a:srgbClr val="374151"/>
                </a:solidFill>
                <a:latin typeface="ui-sans-serif"/>
              </a:rPr>
              <a:t>XPATH</a:t>
            </a:r>
            <a:r>
              <a:rPr lang="en-US" dirty="0">
                <a:solidFill>
                  <a:srgbClr val="374151"/>
                </a:solidFill>
                <a:latin typeface="ui-sans-serif"/>
              </a:rPr>
              <a:t> of the required values to be used in </a:t>
            </a:r>
            <a:r>
              <a:rPr lang="en-US" b="1" dirty="0">
                <a:solidFill>
                  <a:srgbClr val="374151"/>
                </a:solidFill>
                <a:latin typeface="ui-sans-serif"/>
              </a:rPr>
              <a:t>IMPORTXML</a:t>
            </a:r>
            <a:r>
              <a:rPr lang="en-US" dirty="0">
                <a:solidFill>
                  <a:srgbClr val="374151"/>
                </a:solidFill>
                <a:latin typeface="ui-sans-serif"/>
              </a:rPr>
              <a:t> function.</a:t>
            </a:r>
          </a:p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CE719-CBCD-333E-8FC3-B960F1F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868F-8409-4F04-87B4-D0383043B754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919E-920D-ABA8-C512-F7D55D8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20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03C11-7DF5-F0E9-91AC-90A8E4B5C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A9F3-9DCE-4543-9F1F-BE2EF1387A7B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4D6DE-6339-2CA3-8074-1EF87119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3A37BF-1921-C340-1325-79F32CBF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4" y="250732"/>
            <a:ext cx="4231402" cy="3314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CDCA22-0C03-D7F9-6F50-EDA1F6619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328" y="1908032"/>
            <a:ext cx="7384009" cy="3791102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828B66A-E839-0B0D-EC83-DB2534E9A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328" y="437546"/>
            <a:ext cx="7157885" cy="1000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masis MT Pro" panose="02040504050005020304" pitchFamily="18" charset="0"/>
              </a:rPr>
              <a:t>&lt;= Can also use </a:t>
            </a:r>
            <a:r>
              <a:rPr lang="en-US" b="1" dirty="0">
                <a:latin typeface="Amasis MT Pro" panose="02040504050005020304" pitchFamily="18" charset="0"/>
              </a:rPr>
              <a:t>Ctrl + Shift + C </a:t>
            </a:r>
            <a:r>
              <a:rPr lang="en-US" dirty="0">
                <a:latin typeface="Amasis MT Pro" panose="02040504050005020304" pitchFamily="18" charset="0"/>
              </a:rPr>
              <a:t>to inspect element.</a:t>
            </a:r>
          </a:p>
        </p:txBody>
      </p:sp>
    </p:spTree>
    <p:extLst>
      <p:ext uri="{BB962C8B-B14F-4D97-AF65-F5344CB8AC3E}">
        <p14:creationId xmlns:p14="http://schemas.microsoft.com/office/powerpoint/2010/main" val="2056752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5A018-B429-904D-BC0D-C9B318C9E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A9F3-9DCE-4543-9F1F-BE2EF1387A7B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659B3-A5B8-ECDA-9424-58B6D6D59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3854F3-B239-A30B-D6BF-76BE6D209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56" y="2350283"/>
            <a:ext cx="11493910" cy="84376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9FFA1C-F1AA-D119-958C-F15E70BC5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8" y="3565110"/>
            <a:ext cx="11245645" cy="1065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masis MT Pro" panose="02040504050005020304" pitchFamily="18" charset="0"/>
              </a:rPr>
              <a:t>Instead of a fixed </a:t>
            </a:r>
            <a:r>
              <a:rPr lang="en-US" b="1" dirty="0">
                <a:latin typeface="Amasis MT Pro" panose="02040504050005020304" pitchFamily="18" charset="0"/>
              </a:rPr>
              <a:t>XPATH</a:t>
            </a:r>
            <a:r>
              <a:rPr lang="en-US" dirty="0">
                <a:latin typeface="Amasis MT Pro" panose="02040504050005020304" pitchFamily="18" charset="0"/>
              </a:rPr>
              <a:t>, we can also use a conditional </a:t>
            </a:r>
            <a:r>
              <a:rPr lang="en-US" b="1" dirty="0">
                <a:latin typeface="Amasis MT Pro" panose="02040504050005020304" pitchFamily="18" charset="0"/>
              </a:rPr>
              <a:t>XPATH</a:t>
            </a:r>
            <a:r>
              <a:rPr lang="en-US" dirty="0">
                <a:latin typeface="Amasis MT Pro" panose="02040504050005020304" pitchFamily="18" charset="0"/>
              </a:rPr>
              <a:t> for dynamically scraping exchange rate for a particular currency.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5C7A75-B089-5529-3400-A6594762E4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773"/>
          <a:stretch/>
        </p:blipFill>
        <p:spPr>
          <a:xfrm>
            <a:off x="1924099" y="543233"/>
            <a:ext cx="7040607" cy="14718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50466A-CAD6-0D07-1B80-75666A5CA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64" y="4664470"/>
            <a:ext cx="9809459" cy="142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53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Amasis MT Pro Black" panose="02040A04050005020304" pitchFamily="18" charset="0"/>
              </a:rPr>
              <a:t>Understanding XML &amp; XPATH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86F742-E910-5E48-06F6-8A86DEC68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A92AE-D6FC-4EA3-AB09-8AEC31FD403C}" type="datetime8">
              <a:rPr lang="en-US" smtClean="0"/>
              <a:t>6/19/2024 7:15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4DEE3-0397-7174-F06F-67750C28D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85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Amasis MT Pro Black" panose="02040A04050005020304" pitchFamily="18" charset="0"/>
              </a:rPr>
              <a:t>Pros and Cons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86F742-E910-5E48-06F6-8A86DEC68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A92AE-D6FC-4EA3-AB09-8AEC31FD403C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4DEE3-0397-7174-F06F-67750C28D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59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B490-BCF0-4C36-80D5-86B59D56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27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badi" panose="020F0502020204030204" pitchFamily="34" charset="0"/>
              </a:rPr>
              <a:t>E</a:t>
            </a:r>
            <a:r>
              <a:rPr lang="en-US" sz="5300" b="1">
                <a:solidFill>
                  <a:srgbClr val="0070C0"/>
                </a:solidFill>
                <a:latin typeface="Abadi" panose="020F0502020204030204" pitchFamily="34" charset="0"/>
              </a:rPr>
              <a:t>X</a:t>
            </a:r>
            <a:r>
              <a:rPr lang="en-US">
                <a:latin typeface="Abadi" panose="020F0502020204030204" pitchFamily="34" charset="0"/>
              </a:rPr>
              <a:t>tensible </a:t>
            </a:r>
            <a:r>
              <a:rPr lang="en-US" sz="5300" b="1">
                <a:solidFill>
                  <a:srgbClr val="0070C0"/>
                </a:solidFill>
                <a:latin typeface="Abadi" panose="020F0502020204030204" pitchFamily="34" charset="0"/>
              </a:rPr>
              <a:t>M</a:t>
            </a:r>
            <a:r>
              <a:rPr lang="en-US">
                <a:latin typeface="Abadi" panose="020F0502020204030204" pitchFamily="34" charset="0"/>
              </a:rPr>
              <a:t>arkup </a:t>
            </a:r>
            <a:r>
              <a:rPr lang="en-US" sz="5300" b="1">
                <a:solidFill>
                  <a:srgbClr val="0070C0"/>
                </a:solidFill>
                <a:latin typeface="Abadi" panose="020F0502020204030204" pitchFamily="34" charset="0"/>
              </a:rPr>
              <a:t>L</a:t>
            </a:r>
            <a:r>
              <a:rPr lang="en-US">
                <a:latin typeface="Abadi" panose="020F0502020204030204" pitchFamily="34" charset="0"/>
              </a:rPr>
              <a:t>anguage</a:t>
            </a:r>
            <a:endParaRPr lang="en-US" dirty="0">
              <a:latin typeface="Abadi" panose="020F0502020204030204" pitchFamily="34" charset="0"/>
            </a:endParaRP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BC40948-B7E2-46A0-B125-C6CB1A282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809"/>
            <a:ext cx="5129981" cy="531106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>
                <a:latin typeface="Amasis MT Pro" panose="02040504050005020304" pitchFamily="18" charset="0"/>
              </a:rPr>
              <a:t>Uses tags (e.g., &lt;tag&gt;data&lt;/tag&gt;) to define and organize data elements.</a:t>
            </a:r>
            <a:endParaRPr lang="en-US" b="1" dirty="0">
              <a:latin typeface="Amasis MT Pro" panose="02040504050005020304" pitchFamily="18" charset="0"/>
            </a:endParaRPr>
          </a:p>
          <a:p>
            <a:pPr>
              <a:buFontTx/>
              <a:buChar char="-"/>
            </a:pPr>
            <a:r>
              <a:rPr lang="en-US" dirty="0">
                <a:latin typeface="Amasis MT Pro" panose="02040504050005020304" pitchFamily="18" charset="0"/>
              </a:rPr>
              <a:t>XML organizes data in tree-like structure.</a:t>
            </a:r>
          </a:p>
          <a:p>
            <a:pPr>
              <a:buFontTx/>
              <a:buChar char="-"/>
            </a:pPr>
            <a:r>
              <a:rPr lang="en-US" dirty="0">
                <a:latin typeface="Amasis MT Pro" panose="02040504050005020304" pitchFamily="18" charset="0"/>
              </a:rPr>
              <a:t>It is extensible because we can use any tag.</a:t>
            </a:r>
          </a:p>
          <a:p>
            <a:pPr>
              <a:buFontTx/>
              <a:buChar char="-"/>
            </a:pPr>
            <a:r>
              <a:rPr lang="en-US" dirty="0">
                <a:latin typeface="Amasis MT Pro" panose="02040504050005020304" pitchFamily="18" charset="0"/>
              </a:rPr>
              <a:t>It is both human and machine readable.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CE719-CBCD-333E-8FC3-B960F1F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868F-8409-4F04-87B4-D0383043B754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919E-920D-ABA8-C512-F7D55D8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6810CA-E0BF-CE26-E388-82D5B21F8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" r="1"/>
          <a:stretch/>
        </p:blipFill>
        <p:spPr>
          <a:xfrm>
            <a:off x="5968181" y="1181809"/>
            <a:ext cx="6031087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72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4279E-FB55-92B9-9FC6-070D0C8D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A9F3-9DCE-4543-9F1F-BE2EF1387A7B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89031-5F5F-FE9C-33BF-15E4213E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1026" name="Picture 2" descr="paragraph element including opening tag, content reading 'my cat is very grumpy', and a closing tag">
            <a:extLst>
              <a:ext uri="{FF2B5EF4-FFF2-40B4-BE49-F238E27FC236}">
                <a16:creationId xmlns:a16="http://schemas.microsoft.com/office/drawing/2014/main" id="{A55BF66D-77B4-EF0A-C008-003B47A8F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982805"/>
            <a:ext cx="782002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ragraph opening tag with a class attribute highlighted: class=editor-note">
            <a:extLst>
              <a:ext uri="{FF2B5EF4-FFF2-40B4-BE49-F238E27FC236}">
                <a16:creationId xmlns:a16="http://schemas.microsoft.com/office/drawing/2014/main" id="{D46B1EAE-7E6F-0CF4-5DE3-8A904A13F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00" y="3968751"/>
            <a:ext cx="10505000" cy="127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460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55C1E-AF89-CEAE-1AA7-A22D087DC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A9F3-9DCE-4543-9F1F-BE2EF1387A7B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A03F8-E7EC-9FFF-F6C9-CF07E8FF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2050" name="Picture 2" descr="XPath in Selenium | XPath Syntax, Types - Scientech Easy">
            <a:extLst>
              <a:ext uri="{FF2B5EF4-FFF2-40B4-BE49-F238E27FC236}">
                <a16:creationId xmlns:a16="http://schemas.microsoft.com/office/drawing/2014/main" id="{9A56F48B-22B3-3F93-FBBF-770C0A0DC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" t="3239" r="912" b="6795"/>
          <a:stretch/>
        </p:blipFill>
        <p:spPr bwMode="auto">
          <a:xfrm>
            <a:off x="1539617" y="551888"/>
            <a:ext cx="7906839" cy="515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402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Amasis MT Pro Black" panose="02040A04050005020304" pitchFamily="18" charset="0"/>
              </a:rPr>
              <a:t>Let’s practice XPATH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86F742-E910-5E48-06F6-8A86DEC68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A92AE-D6FC-4EA3-AB09-8AEC31FD403C}" type="datetime8">
              <a:rPr lang="en-US" smtClean="0"/>
              <a:t>6/19/2024 8:03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4DEE3-0397-7174-F06F-67750C28D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23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BC40948-B7E2-46A0-B125-C6CB1A282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988" y="554280"/>
            <a:ext cx="6676683" cy="5802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masis MT Pro" panose="02040504050005020304" pitchFamily="18" charset="0"/>
              </a:rPr>
              <a:t>Go to </a:t>
            </a:r>
            <a:r>
              <a:rPr lang="en-US" dirty="0">
                <a:latin typeface="Amasis MT Pro" panose="02040504050005020304" pitchFamily="18" charset="0"/>
                <a:hlinkClick r:id="rId2"/>
              </a:rPr>
              <a:t>http://xpather.com/ofMAZUAS</a:t>
            </a:r>
            <a:r>
              <a:rPr lang="en-US" dirty="0">
                <a:latin typeface="Amasis MT Pro" panose="02040504050005020304" pitchFamily="18" charset="0"/>
              </a:rPr>
              <a:t> and try to generate XPATH for the following.</a:t>
            </a:r>
          </a:p>
          <a:p>
            <a:pPr>
              <a:buFontTx/>
              <a:buChar char="-"/>
            </a:pPr>
            <a:r>
              <a:rPr lang="en-US" dirty="0">
                <a:latin typeface="Amasis MT Pro" panose="02040504050005020304" pitchFamily="18" charset="0"/>
              </a:rPr>
              <a:t>Select &lt;country&gt; tags.</a:t>
            </a:r>
          </a:p>
          <a:p>
            <a:pPr>
              <a:buFontTx/>
              <a:buChar char="-"/>
            </a:pPr>
            <a:r>
              <a:rPr lang="en-US" dirty="0">
                <a:latin typeface="Amasis MT Pro" panose="02040504050005020304" pitchFamily="18" charset="0"/>
              </a:rPr>
              <a:t>Select &lt;place&gt; where book category is “cooking”.</a:t>
            </a:r>
          </a:p>
          <a:p>
            <a:pPr>
              <a:buFontTx/>
              <a:buChar char="-"/>
            </a:pPr>
            <a:r>
              <a:rPr lang="en-US" dirty="0">
                <a:latin typeface="Amasis MT Pro" panose="02040504050005020304" pitchFamily="18" charset="0"/>
              </a:rPr>
              <a:t>Select &lt;city&gt; regardless of book category.</a:t>
            </a:r>
          </a:p>
          <a:p>
            <a:pPr>
              <a:buFontTx/>
              <a:buChar char="-"/>
            </a:pPr>
            <a:r>
              <a:rPr lang="en-US" dirty="0">
                <a:latin typeface="Amasis MT Pro" panose="02040504050005020304" pitchFamily="18" charset="0"/>
              </a:rPr>
              <a:t>Select &lt;year&gt; and &lt;price&gt; tags.</a:t>
            </a:r>
          </a:p>
          <a:p>
            <a:pPr>
              <a:buFontTx/>
              <a:buChar char="-"/>
            </a:pP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CE719-CBCD-333E-8FC3-B960F1F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868F-8409-4F04-87B4-D0383043B754}" type="datetime8">
              <a:rPr lang="en-US" smtClean="0"/>
              <a:t>6/19/2024 7:44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919E-920D-ABA8-C512-F7D55D8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89A271-DEF3-9504-6306-52A34803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671" y="554280"/>
            <a:ext cx="3803961" cy="54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0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2AB17-8C41-01F1-44D7-61A9CDECC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A9F3-9DCE-4543-9F1F-BE2EF1387A7B}" type="datetime8">
              <a:rPr lang="en-US" smtClean="0"/>
              <a:t>6/19/2024 8:24 PM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F86C4-7F91-D571-5609-D6FFE34C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727DE-2B21-EE7E-A964-F19AB866B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335" y="376413"/>
            <a:ext cx="6845524" cy="59799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4A5561-F607-8696-131E-EC9C667BA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989" y="554280"/>
            <a:ext cx="3494212" cy="5802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masis MT Pro" panose="02040504050005020304" pitchFamily="18" charset="0"/>
              </a:rPr>
              <a:t>Select &lt;country&gt; tags.</a:t>
            </a:r>
          </a:p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151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2AB17-8C41-01F1-44D7-61A9CDECC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A9F3-9DCE-4543-9F1F-BE2EF1387A7B}" type="datetime8">
              <a:rPr lang="en-US" smtClean="0"/>
              <a:t>6/19/2024 8:25 PM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F86C4-7F91-D571-5609-D6FFE34C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45B3E-F9E0-816A-8979-92395F44C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876" y="291846"/>
            <a:ext cx="6912763" cy="613333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A5BCFD-8E28-D31D-F9BD-8FC7ACFB3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36" y="457476"/>
            <a:ext cx="3582702" cy="5802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masis MT Pro" panose="02040504050005020304" pitchFamily="18" charset="0"/>
              </a:rPr>
              <a:t>Select &lt;place&gt; where book category is “cooking”.</a:t>
            </a:r>
          </a:p>
        </p:txBody>
      </p:sp>
    </p:spTree>
    <p:extLst>
      <p:ext uri="{BB962C8B-B14F-4D97-AF65-F5344CB8AC3E}">
        <p14:creationId xmlns:p14="http://schemas.microsoft.com/office/powerpoint/2010/main" val="276843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14F57-A325-BFB5-34FE-ECFFF6148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A9F3-9DCE-4543-9F1F-BE2EF1387A7B}" type="datetime8">
              <a:rPr lang="en-US" smtClean="0"/>
              <a:t>6/19/2024 8:25 PM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647E9-3AE8-C40F-0255-C271C88AB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4230A-79E9-A39B-610E-A9C786C1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725" y="382233"/>
            <a:ext cx="6743788" cy="597411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2D5C3D-AA3C-457C-998C-293F2F6F3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989" y="554280"/>
            <a:ext cx="3582702" cy="2874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masis MT Pro" panose="02040504050005020304" pitchFamily="18" charset="0"/>
              </a:rPr>
              <a:t>Select &lt;city&gt; regardless of book category.</a:t>
            </a:r>
          </a:p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736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A8C8E-DBDC-2CC7-3FC6-3C709D7CF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A9F3-9DCE-4543-9F1F-BE2EF1387A7B}" type="datetime8">
              <a:rPr lang="en-US" smtClean="0"/>
              <a:t>6/19/2024 8:25 PM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79983-62E7-11E5-E811-EFBA61DD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714011-190C-8E6D-7CE6-3DDFADDCE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45" y="250825"/>
            <a:ext cx="7256414" cy="63563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582984-C6C6-FBF9-00C5-BC918B9B9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3776"/>
            <a:ext cx="3169747" cy="3221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masis MT Pro" panose="02040504050005020304" pitchFamily="18" charset="0"/>
              </a:rPr>
              <a:t>Select &lt;year&gt; and &lt;price&gt; tags.</a:t>
            </a:r>
          </a:p>
          <a:p>
            <a:pPr>
              <a:buFontTx/>
              <a:buChar char="-"/>
            </a:pPr>
            <a:endParaRPr lang="en-US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604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B490-BCF0-4C36-80D5-86B59D56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270"/>
          </a:xfrm>
        </p:spPr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Short intro to HTML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BC40948-B7E2-46A0-B125-C6CB1A282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810"/>
            <a:ext cx="10515600" cy="969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masis MT Pro" panose="02040504050005020304" pitchFamily="18" charset="0"/>
              </a:rPr>
              <a:t>A website is made up of </a:t>
            </a:r>
            <a:r>
              <a:rPr lang="en-US" b="1" dirty="0">
                <a:latin typeface="Amasis MT Pro" panose="02040504050005020304" pitchFamily="18" charset="0"/>
              </a:rPr>
              <a:t>HTML</a:t>
            </a:r>
            <a:r>
              <a:rPr lang="en-US" dirty="0">
                <a:latin typeface="Amasis MT Pro" panose="02040504050005020304" pitchFamily="18" charset="0"/>
              </a:rPr>
              <a:t> code. </a:t>
            </a:r>
            <a:r>
              <a:rPr lang="en-US" b="1" dirty="0">
                <a:latin typeface="Amasis MT Pro" panose="02040504050005020304" pitchFamily="18" charset="0"/>
              </a:rPr>
              <a:t>HTML </a:t>
            </a:r>
            <a:r>
              <a:rPr lang="en-US" dirty="0">
                <a:latin typeface="Amasis MT Pro" panose="02040504050005020304" pitchFamily="18" charset="0"/>
              </a:rPr>
              <a:t>is a specific type of </a:t>
            </a:r>
            <a:r>
              <a:rPr lang="en-US" b="1" dirty="0">
                <a:latin typeface="Amasis MT Pro" panose="02040504050005020304" pitchFamily="18" charset="0"/>
              </a:rPr>
              <a:t>XML</a:t>
            </a:r>
            <a:r>
              <a:rPr lang="en-US" dirty="0">
                <a:latin typeface="Amasis MT Pro" panose="02040504050005020304" pitchFamily="18" charset="0"/>
              </a:rPr>
              <a:t> code.</a:t>
            </a:r>
            <a:endParaRPr lang="en-US" b="1" dirty="0">
              <a:latin typeface="Amasis MT Pro" panose="020405040500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CE719-CBCD-333E-8FC3-B960F1F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868F-8409-4F04-87B4-D0383043B754}" type="datetime8">
              <a:rPr lang="en-US" smtClean="0"/>
              <a:t>6/19/2024 8:03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919E-920D-ABA8-C512-F7D55D8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6B1EC-F742-E93C-009E-34877D4D8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88" y="2102486"/>
            <a:ext cx="4723245" cy="4609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7C6046-95D6-F621-65D5-AD4FA8732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009" y="2027086"/>
            <a:ext cx="4887791" cy="469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74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8B490-BCF0-4C36-80D5-86B59D56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Amasis MT Pro Black" panose="02040A04050005020304" pitchFamily="18" charset="0"/>
              </a:rPr>
              <a:t>Pros &amp; Cons</a:t>
            </a:r>
          </a:p>
        </p:txBody>
      </p:sp>
      <p:sp>
        <p:nvSpPr>
          <p:cNvPr id="104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BC40948-B7E2-46A0-B125-C6CB1A282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2600" b="1" i="0" dirty="0">
                <a:effectLst/>
                <a:latin typeface="ui-sans-serif"/>
              </a:rPr>
              <a:t>Pros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0" i="0" dirty="0">
                <a:effectLst/>
                <a:latin typeface="ui-sans-serif"/>
              </a:rPr>
              <a:t>User-friendly and accessible, especially for non-coders.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0" i="0" dirty="0">
                <a:effectLst/>
                <a:latin typeface="ui-sans-serif"/>
              </a:rPr>
              <a:t>No need to write complex code, saving time and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0" i="0" dirty="0">
                <a:effectLst/>
                <a:latin typeface="ui-sans-serif"/>
              </a:rPr>
              <a:t>Built-in features make cleaning and organizing data simple and quick.</a:t>
            </a:r>
          </a:p>
          <a:p>
            <a:pPr marL="0" indent="0">
              <a:buNone/>
            </a:pPr>
            <a:r>
              <a:rPr lang="en-US" sz="2600" b="1" i="0" dirty="0">
                <a:effectLst/>
                <a:latin typeface="ui-sans-serif"/>
              </a:rPr>
              <a:t>Cons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0" i="0" dirty="0">
                <a:effectLst/>
                <a:latin typeface="ui-sans-serif"/>
              </a:rPr>
              <a:t>May not be suitable for large-scale or complex data extraction projects.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0" i="0" dirty="0">
                <a:effectLst/>
                <a:latin typeface="ui-sans-serif"/>
              </a:rPr>
              <a:t>Limited customization and control compared to coding from scratch.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0" i="0" dirty="0">
                <a:effectLst/>
                <a:latin typeface="ui-sans-serif"/>
              </a:rPr>
              <a:t>Not suitable for dynamic websites.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0" i="0" dirty="0">
                <a:effectLst/>
                <a:latin typeface="ui-sans-serif"/>
              </a:rPr>
              <a:t>Could be slow for processing large amounts of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700" b="0" i="0" dirty="0">
              <a:effectLst/>
              <a:latin typeface="ui-sans-serif"/>
            </a:endParaRPr>
          </a:p>
        </p:txBody>
      </p:sp>
      <p:pic>
        <p:nvPicPr>
          <p:cNvPr id="1026" name="Picture 2" descr="Pros and Cons | Meaning &amp; Examples - LanguageTool">
            <a:extLst>
              <a:ext uri="{FF2B5EF4-FFF2-40B4-BE49-F238E27FC236}">
                <a16:creationId xmlns:a16="http://schemas.microsoft.com/office/drawing/2014/main" id="{5D4D6DBF-5C95-6B79-1AB3-F1C098ED1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 r="2182" b="7"/>
          <a:stretch/>
        </p:blipFill>
        <p:spPr bwMode="auto">
          <a:xfrm>
            <a:off x="7467600" y="1911493"/>
            <a:ext cx="4149121" cy="427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CE719-CBCD-333E-8FC3-B960F1F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8AD868F-8409-4F04-87B4-D0383043B754}" type="datetime8">
              <a:rPr lang="en-US" smtClean="0"/>
              <a:pPr>
                <a:spcAft>
                  <a:spcPts val="600"/>
                </a:spcAft>
              </a:pPr>
              <a:t>6/19/2024 7:08 PM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919E-920D-ABA8-C512-F7D55D8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75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B490-BCF0-4C36-80D5-86B59D56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270"/>
          </a:xfrm>
        </p:spPr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Let's scrap a shopping site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BC40948-B7E2-46A0-B125-C6CB1A282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809"/>
            <a:ext cx="10515600" cy="8262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74151"/>
                </a:solidFill>
                <a:latin typeface="ui-sans-serif"/>
              </a:rPr>
              <a:t>Go to </a:t>
            </a:r>
            <a:r>
              <a:rPr lang="en-US" dirty="0">
                <a:solidFill>
                  <a:srgbClr val="374151"/>
                </a:solidFill>
                <a:latin typeface="ui-sans-serif"/>
                <a:hlinkClick r:id="rId2"/>
              </a:rPr>
              <a:t>https://nepalfoods.gov.np/</a:t>
            </a:r>
            <a:r>
              <a:rPr lang="en-US" dirty="0">
                <a:solidFill>
                  <a:srgbClr val="374151"/>
                </a:solidFill>
                <a:latin typeface="ui-sans-serif"/>
              </a:rPr>
              <a:t> and scrape listed product names and prices.</a:t>
            </a:r>
          </a:p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CE719-CBCD-333E-8FC3-B960F1F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868F-8409-4F04-87B4-D0383043B754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919E-920D-ABA8-C512-F7D55D8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D2E1AE-6CB2-0192-2E15-1872462F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65" y="1950944"/>
            <a:ext cx="10342669" cy="477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18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75FF0-6C1F-78D7-8A4E-6F3C97348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A9F3-9DCE-4543-9F1F-BE2EF1387A7B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C982F-3633-4DBD-6335-31A49DCA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626D53-01A3-B2EF-8F68-97C4DB5D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1418944"/>
            <a:ext cx="11479227" cy="40201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BAAE7B1-E7AF-2635-313E-E0A270593432}"/>
              </a:ext>
            </a:extLst>
          </p:cNvPr>
          <p:cNvSpPr/>
          <p:nvPr/>
        </p:nvSpPr>
        <p:spPr>
          <a:xfrm>
            <a:off x="4837405" y="1441706"/>
            <a:ext cx="521176" cy="5345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81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C1E9B-DDFA-A440-F010-BC04C9018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A9F3-9DCE-4543-9F1F-BE2EF1387A7B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0B2BBF-445A-CCF5-D616-F496FF279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AB31D-E480-CC1B-3931-DEFC3D253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3" y="1790815"/>
            <a:ext cx="11537060" cy="300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50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EF176-A6FC-BBDE-2AA0-66302C222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A9F3-9DCE-4543-9F1F-BE2EF1387A7B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FE4EF-8294-D09D-552F-02685157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74CA18-B4B5-5090-CD39-80EEB4DF4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33" y="198429"/>
            <a:ext cx="10608267" cy="642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33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Amasis MT Pro Black" panose="02040A04050005020304" pitchFamily="18" charset="0"/>
              </a:rPr>
              <a:t>Tools for easier XPATH generation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86F742-E910-5E48-06F6-8A86DEC68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A92AE-D6FC-4EA3-AB09-8AEC31FD403C}" type="datetime8">
              <a:rPr lang="en-US" smtClean="0"/>
              <a:t>6/19/2024 8:40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4DEE3-0397-7174-F06F-67750C28D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177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B490-BCF0-4C36-80D5-86B59D56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270"/>
          </a:xfrm>
        </p:spPr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XPATH finding tool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BC40948-B7E2-46A0-B125-C6CB1A282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2924"/>
            <a:ext cx="10683558" cy="102350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74151"/>
                </a:solidFill>
                <a:latin typeface="ui-sans-serif"/>
              </a:rPr>
              <a:t>Install the following two Extensions (tools) for chrome browser for easier XPATH finding from Chrome web store (</a:t>
            </a:r>
            <a:r>
              <a:rPr lang="en-US" dirty="0">
                <a:solidFill>
                  <a:srgbClr val="374151"/>
                </a:solidFill>
                <a:latin typeface="ui-sans-serif"/>
                <a:hlinkClick r:id="rId2"/>
              </a:rPr>
              <a:t>https://chromewebstore.google.com</a:t>
            </a:r>
            <a:r>
              <a:rPr lang="en-US" dirty="0">
                <a:solidFill>
                  <a:srgbClr val="374151"/>
                </a:solidFill>
                <a:latin typeface="ui-sans-serif"/>
              </a:rPr>
              <a:t>)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CE719-CBCD-333E-8FC3-B960F1F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868F-8409-4F04-87B4-D0383043B754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919E-920D-ABA8-C512-F7D55D8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D6E6E2-EF52-02BA-3D69-7C2B8FB35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72" y="2534585"/>
            <a:ext cx="6154009" cy="1333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27AFF-BD06-EA7E-0FC8-88C7B0988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98" y="4035623"/>
            <a:ext cx="7144747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73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CE719-CBCD-333E-8FC3-B960F1F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868F-8409-4F04-87B4-D0383043B754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919E-920D-ABA8-C512-F7D55D8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45E07E-2EA3-BD24-0EAD-42CF9BDB4FC1}"/>
              </a:ext>
            </a:extLst>
          </p:cNvPr>
          <p:cNvSpPr txBox="1">
            <a:spLocks/>
          </p:cNvSpPr>
          <p:nvPr/>
        </p:nvSpPr>
        <p:spPr>
          <a:xfrm>
            <a:off x="754221" y="5040010"/>
            <a:ext cx="10683558" cy="10235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74151"/>
                </a:solidFill>
                <a:latin typeface="ui-sans-serif"/>
              </a:rPr>
              <a:t>-</a:t>
            </a:r>
            <a:r>
              <a:rPr lang="en-US" b="1" i="1" dirty="0">
                <a:solidFill>
                  <a:srgbClr val="374151"/>
                </a:solidFill>
                <a:latin typeface="ui-sans-serif"/>
              </a:rPr>
              <a:t> </a:t>
            </a:r>
            <a:r>
              <a:rPr lang="en-US" b="1" i="1" dirty="0" err="1">
                <a:solidFill>
                  <a:srgbClr val="374151"/>
                </a:solidFill>
                <a:latin typeface="ui-sans-serif"/>
              </a:rPr>
              <a:t>SelectorsHub</a:t>
            </a:r>
            <a:r>
              <a:rPr lang="en-US" dirty="0">
                <a:solidFill>
                  <a:srgbClr val="374151"/>
                </a:solidFill>
                <a:latin typeface="ui-sans-serif"/>
              </a:rPr>
              <a:t> is good for visualizing individual or group of element selection.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74151"/>
                </a:solidFill>
                <a:latin typeface="ui-sans-serif"/>
              </a:rPr>
              <a:t>- Flexible and can try custom XPATH with visualization feature.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9F40EB-54A6-EBEC-B1E7-CDBDE73D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72" y="3721855"/>
            <a:ext cx="7144747" cy="1171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9FAB1-F110-A4C9-B5DA-74C9D8328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21" y="617294"/>
            <a:ext cx="6154009" cy="13336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D5002B-A68B-A140-2074-B9BB1C52D7BE}"/>
              </a:ext>
            </a:extLst>
          </p:cNvPr>
          <p:cNvSpPr txBox="1">
            <a:spLocks/>
          </p:cNvSpPr>
          <p:nvPr/>
        </p:nvSpPr>
        <p:spPr>
          <a:xfrm>
            <a:off x="838200" y="2099210"/>
            <a:ext cx="10683558" cy="1023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b="1" i="1" dirty="0" err="1">
                <a:solidFill>
                  <a:srgbClr val="374151"/>
                </a:solidFill>
                <a:latin typeface="ui-sans-serif"/>
              </a:rPr>
              <a:t>SelectorGadget</a:t>
            </a:r>
            <a:r>
              <a:rPr lang="en-US" dirty="0">
                <a:solidFill>
                  <a:srgbClr val="374151"/>
                </a:solidFill>
                <a:latin typeface="ui-sans-serif"/>
              </a:rPr>
              <a:t> is good for visually selecting elements in group.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374151"/>
                </a:solidFill>
                <a:latin typeface="ui-sans-serif"/>
              </a:rPr>
              <a:t>Not suitable for individual element selection.</a:t>
            </a:r>
          </a:p>
        </p:txBody>
      </p:sp>
    </p:spTree>
    <p:extLst>
      <p:ext uri="{BB962C8B-B14F-4D97-AF65-F5344CB8AC3E}">
        <p14:creationId xmlns:p14="http://schemas.microsoft.com/office/powerpoint/2010/main" val="3920903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BC40948-B7E2-46A0-B125-C6CB1A282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0" y="419588"/>
            <a:ext cx="10852355" cy="1310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74151"/>
                </a:solidFill>
                <a:latin typeface="ui-sans-serif"/>
              </a:rPr>
              <a:t>Let’s use </a:t>
            </a:r>
            <a:r>
              <a:rPr lang="en-US" dirty="0" err="1">
                <a:solidFill>
                  <a:srgbClr val="374151"/>
                </a:solidFill>
                <a:latin typeface="ui-sans-serif"/>
              </a:rPr>
              <a:t>SelectorGadget</a:t>
            </a:r>
            <a:r>
              <a:rPr lang="en-US" dirty="0">
                <a:solidFill>
                  <a:srgbClr val="374151"/>
                </a:solidFill>
                <a:latin typeface="ui-sans-serif"/>
              </a:rPr>
              <a:t> to </a:t>
            </a:r>
            <a:r>
              <a:rPr lang="en-US" dirty="0">
                <a:solidFill>
                  <a:srgbClr val="374151"/>
                </a:solidFill>
                <a:latin typeface="ui-sans-serif"/>
                <a:hlinkClick r:id="rId2"/>
              </a:rPr>
              <a:t>https://nepalfoods.gov.np</a:t>
            </a:r>
            <a:r>
              <a:rPr lang="en-US" dirty="0">
                <a:solidFill>
                  <a:srgbClr val="374151"/>
                </a:solidFill>
                <a:latin typeface="ui-sans-serif"/>
              </a:rPr>
              <a:t> to select elements in group.</a:t>
            </a:r>
          </a:p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CE719-CBCD-333E-8FC3-B960F1F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868F-8409-4F04-87B4-D0383043B754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919E-920D-ABA8-C512-F7D55D8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26AD00-8282-4A7B-8E21-717B1E35D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70" y="1624410"/>
            <a:ext cx="11763169" cy="439293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E8F91D8-6985-BAB2-E3CA-361B6907652B}"/>
              </a:ext>
            </a:extLst>
          </p:cNvPr>
          <p:cNvSpPr/>
          <p:nvPr/>
        </p:nvSpPr>
        <p:spPr>
          <a:xfrm>
            <a:off x="8396748" y="5615217"/>
            <a:ext cx="845575" cy="3810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CB8A4B-5769-FD50-94C6-9FE194CBEABD}"/>
              </a:ext>
            </a:extLst>
          </p:cNvPr>
          <p:cNvSpPr/>
          <p:nvPr/>
        </p:nvSpPr>
        <p:spPr>
          <a:xfrm>
            <a:off x="10497671" y="5615217"/>
            <a:ext cx="618564" cy="3810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72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FF755-B345-D216-C166-6AD095091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A9F3-9DCE-4543-9F1F-BE2EF1387A7B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B2D8B-D153-1B59-1B9F-346F94A4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70B5A-E4E2-7243-9C14-2A5002340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96" y="637971"/>
            <a:ext cx="11527207" cy="49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44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BC40948-B7E2-46A0-B125-C6CB1A282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432" y="1990310"/>
            <a:ext cx="4009103" cy="22502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74151"/>
                </a:solidFill>
                <a:latin typeface="ui-sans-serif"/>
              </a:rPr>
              <a:t>Let’s use </a:t>
            </a:r>
            <a:r>
              <a:rPr lang="en-US" dirty="0" err="1">
                <a:solidFill>
                  <a:srgbClr val="374151"/>
                </a:solidFill>
                <a:latin typeface="ui-sans-serif"/>
              </a:rPr>
              <a:t>SelectorsHub</a:t>
            </a:r>
            <a:r>
              <a:rPr lang="en-US" dirty="0">
                <a:solidFill>
                  <a:srgbClr val="374151"/>
                </a:solidFill>
                <a:latin typeface="ui-sans-serif"/>
              </a:rPr>
              <a:t> to </a:t>
            </a:r>
            <a:r>
              <a:rPr lang="en-US" dirty="0">
                <a:solidFill>
                  <a:srgbClr val="374151"/>
                </a:solidFill>
                <a:latin typeface="ui-sans-serif"/>
                <a:hlinkClick r:id="rId2"/>
              </a:rPr>
              <a:t>https://www.nrb.org.np</a:t>
            </a:r>
            <a:r>
              <a:rPr lang="en-US" dirty="0">
                <a:solidFill>
                  <a:srgbClr val="374151"/>
                </a:solidFill>
                <a:latin typeface="ui-sans-serif"/>
              </a:rPr>
              <a:t> to make custom XPATH and visualize them. </a:t>
            </a:r>
          </a:p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CE719-CBCD-333E-8FC3-B960F1F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868F-8409-4F04-87B4-D0383043B754}" type="datetime8">
              <a:rPr lang="en-US" smtClean="0"/>
              <a:t>6/19/2024 8:44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919E-920D-ABA8-C512-F7D55D8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40E90D-C14F-16ED-7124-C2B1026C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570" y="500493"/>
            <a:ext cx="6137786" cy="25173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037F2-5A17-9A28-1E1F-37062B5C9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570" y="3247473"/>
            <a:ext cx="6137786" cy="287925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E0CA6A4-BA93-F4BA-10A6-3468505C3057}"/>
              </a:ext>
            </a:extLst>
          </p:cNvPr>
          <p:cNvSpPr/>
          <p:nvPr/>
        </p:nvSpPr>
        <p:spPr>
          <a:xfrm>
            <a:off x="7637930" y="1338008"/>
            <a:ext cx="2241176" cy="3040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B2B83D-6A8B-0ABD-CD3E-4B0D854C1AC1}"/>
              </a:ext>
            </a:extLst>
          </p:cNvPr>
          <p:cNvSpPr/>
          <p:nvPr/>
        </p:nvSpPr>
        <p:spPr>
          <a:xfrm>
            <a:off x="8256495" y="4240531"/>
            <a:ext cx="2300896" cy="3942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7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Amasis MT Pro Black" panose="02040A04050005020304" pitchFamily="18" charset="0"/>
              </a:rPr>
              <a:t>Excel’s Web Query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86F742-E910-5E48-06F6-8A86DEC68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A92AE-D6FC-4EA3-AB09-8AEC31FD403C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4DEE3-0397-7174-F06F-67750C28D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38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BC40948-B7E2-46A0-B125-C6CB1A282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0" y="419588"/>
            <a:ext cx="10852355" cy="1310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74151"/>
                </a:solidFill>
                <a:latin typeface="ui-sans-serif"/>
              </a:rPr>
              <a:t>Let’s use </a:t>
            </a:r>
            <a:r>
              <a:rPr lang="en-US" dirty="0" err="1">
                <a:solidFill>
                  <a:srgbClr val="374151"/>
                </a:solidFill>
                <a:latin typeface="ui-sans-serif"/>
              </a:rPr>
              <a:t>SelectorsHub</a:t>
            </a:r>
            <a:r>
              <a:rPr lang="en-US" dirty="0">
                <a:solidFill>
                  <a:srgbClr val="374151"/>
                </a:solidFill>
                <a:latin typeface="ui-sans-serif"/>
              </a:rPr>
              <a:t> to </a:t>
            </a:r>
            <a:r>
              <a:rPr lang="en-US" dirty="0">
                <a:solidFill>
                  <a:srgbClr val="374151"/>
                </a:solidFill>
                <a:latin typeface="ui-sans-serif"/>
                <a:hlinkClick r:id="rId2"/>
              </a:rPr>
              <a:t>https://nepalfoods.gov.np</a:t>
            </a:r>
            <a:r>
              <a:rPr lang="en-US" dirty="0">
                <a:solidFill>
                  <a:srgbClr val="374151"/>
                </a:solidFill>
                <a:latin typeface="ui-sans-serif"/>
              </a:rPr>
              <a:t> to make custom XPATH and visualize them. 25 elements are matched and matched elements are highlighted in dotted lines.</a:t>
            </a:r>
          </a:p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CE719-CBCD-333E-8FC3-B960F1F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868F-8409-4F04-87B4-D0383043B754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919E-920D-ABA8-C512-F7D55D8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E6E6F-FE74-7728-A55A-CB6145431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2874"/>
            <a:ext cx="12192000" cy="42617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578AE9E-251C-818F-987D-8E41BA4DFD7A}"/>
              </a:ext>
            </a:extLst>
          </p:cNvPr>
          <p:cNvSpPr/>
          <p:nvPr/>
        </p:nvSpPr>
        <p:spPr>
          <a:xfrm>
            <a:off x="9982199" y="4063095"/>
            <a:ext cx="1629697" cy="223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74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30AA9-FFAC-1E94-4D40-1300382E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A9F3-9DCE-4543-9F1F-BE2EF1387A7B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C5712-82B3-5469-3323-526A89F8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1D13B-A227-352B-A8CA-72863E343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53" y="247502"/>
            <a:ext cx="8997447" cy="586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74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Amasis MT Pro Black" panose="02040A04050005020304" pitchFamily="18" charset="0"/>
              </a:rPr>
              <a:t>Thank you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3E349-9DAF-FD5B-3F30-062B66EA8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4EEA-CCAE-4867-8A32-8DBFB25E6B07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6F834-7E3C-0A55-C9C6-7B81E8F6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05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B490-BCF0-4C36-80D5-86B59D56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270"/>
          </a:xfrm>
        </p:spPr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Web Query in Excel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BC40948-B7E2-46A0-B125-C6CB1A282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8426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74151"/>
                </a:solidFill>
                <a:latin typeface="ui-sans-serif"/>
              </a:rPr>
              <a:t>L</a:t>
            </a:r>
            <a:r>
              <a:rPr lang="en-US" b="0" i="0" dirty="0">
                <a:solidFill>
                  <a:srgbClr val="374151"/>
                </a:solidFill>
                <a:effectLst/>
                <a:latin typeface="ui-sans-serif"/>
              </a:rPr>
              <a:t>et’s scrap share price from </a:t>
            </a:r>
            <a:r>
              <a:rPr lang="en-US" b="0" i="0" dirty="0">
                <a:solidFill>
                  <a:srgbClr val="374151"/>
                </a:solidFill>
                <a:effectLst/>
                <a:latin typeface="ui-sans-serif"/>
                <a:hlinkClick r:id="rId2"/>
              </a:rPr>
              <a:t>https://www.sharesansar.com/today-share-price</a:t>
            </a:r>
            <a:r>
              <a:rPr lang="en-US" b="0" i="0" dirty="0">
                <a:solidFill>
                  <a:srgbClr val="374151"/>
                </a:solidFill>
                <a:effectLst/>
                <a:latin typeface="ui-sans-serif"/>
              </a:rPr>
              <a:t> using Excel’s web query feature.</a:t>
            </a:r>
          </a:p>
          <a:p>
            <a:pPr marL="0" indent="0">
              <a:buNone/>
            </a:pPr>
            <a:endParaRPr lang="en-US" dirty="0">
              <a:solidFill>
                <a:srgbClr val="374151"/>
              </a:solidFill>
              <a:latin typeface="ui-sans-serif"/>
            </a:endParaRPr>
          </a:p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CE719-CBCD-333E-8FC3-B960F1F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868F-8409-4F04-87B4-D0383043B754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919E-920D-ABA8-C512-F7D55D8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9BAC5-0C1E-6BE4-0FFA-279FCA7D5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49" y="2547365"/>
            <a:ext cx="10351851" cy="323036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970AF1C-DBCC-551D-4EEB-0FC49AE1E913}"/>
              </a:ext>
            </a:extLst>
          </p:cNvPr>
          <p:cNvSpPr/>
          <p:nvPr/>
        </p:nvSpPr>
        <p:spPr>
          <a:xfrm>
            <a:off x="8858865" y="2625214"/>
            <a:ext cx="1071716" cy="5931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3BBBF2-FC1F-132B-0D05-A851853CFF13}"/>
              </a:ext>
            </a:extLst>
          </p:cNvPr>
          <p:cNvSpPr/>
          <p:nvPr/>
        </p:nvSpPr>
        <p:spPr>
          <a:xfrm>
            <a:off x="2063618" y="3935507"/>
            <a:ext cx="2221512" cy="6992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41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C80E1-B008-8BBF-D4A7-E621A72F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A9F3-9DCE-4543-9F1F-BE2EF1387A7B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83138-EC31-0F3A-CCFE-2D0967CF3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B1842-561C-44AE-6393-83E600ED9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2" y="297890"/>
            <a:ext cx="4072296" cy="1297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EF9267-CFB4-7E6B-A34E-BAE877A9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532" y="297890"/>
            <a:ext cx="7615816" cy="605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4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BC40948-B7E2-46A0-B125-C6CB1A282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834"/>
            <a:ext cx="10515600" cy="6060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74151"/>
                </a:solidFill>
                <a:latin typeface="ui-sans-serif"/>
              </a:rPr>
              <a:t>Suppose we are only interested in upper and lower circuit stocks (i.e. price change &gt;9% or &lt;-9%). Let’s scrap the data based on these rules.</a:t>
            </a:r>
          </a:p>
          <a:p>
            <a:pPr marL="0" indent="0">
              <a:buNone/>
            </a:pPr>
            <a:endParaRPr lang="en-US" b="0" i="0" dirty="0">
              <a:solidFill>
                <a:srgbClr val="374151"/>
              </a:solidFill>
              <a:effectLst/>
              <a:latin typeface="ui-sans-serif"/>
            </a:endParaRPr>
          </a:p>
          <a:p>
            <a:pPr marL="0" indent="0">
              <a:buNone/>
            </a:pPr>
            <a:endParaRPr lang="en-US" dirty="0">
              <a:solidFill>
                <a:srgbClr val="374151"/>
              </a:solidFill>
              <a:latin typeface="ui-sans-serif"/>
            </a:endParaRPr>
          </a:p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CE719-CBCD-333E-8FC3-B960F1F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868F-8409-4F04-87B4-D0383043B754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919E-920D-ABA8-C512-F7D55D8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435F-0057-369A-1BD2-E95D56A1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86" y="1180459"/>
            <a:ext cx="5690428" cy="81867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3CA3343-0E7F-A380-C488-B87F539AC26C}"/>
              </a:ext>
            </a:extLst>
          </p:cNvPr>
          <p:cNvSpPr/>
          <p:nvPr/>
        </p:nvSpPr>
        <p:spPr>
          <a:xfrm>
            <a:off x="736185" y="1281953"/>
            <a:ext cx="338312" cy="5140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C11930-A5C5-78D3-AD4A-887993D36A5D}"/>
              </a:ext>
            </a:extLst>
          </p:cNvPr>
          <p:cNvSpPr/>
          <p:nvPr/>
        </p:nvSpPr>
        <p:spPr>
          <a:xfrm>
            <a:off x="5997612" y="1107059"/>
            <a:ext cx="338312" cy="2589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7788E8-46FA-5B95-AD92-8132F6007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985" y="1138970"/>
            <a:ext cx="4592035" cy="514915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419CE73-9974-EB1B-5A4E-C1A1207598AC}"/>
              </a:ext>
            </a:extLst>
          </p:cNvPr>
          <p:cNvSpPr/>
          <p:nvPr/>
        </p:nvSpPr>
        <p:spPr>
          <a:xfrm>
            <a:off x="9395235" y="1138969"/>
            <a:ext cx="338312" cy="2589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EE89F98-7F61-516D-EE86-E5FA4ACD39CD}"/>
              </a:ext>
            </a:extLst>
          </p:cNvPr>
          <p:cNvSpPr/>
          <p:nvPr/>
        </p:nvSpPr>
        <p:spPr>
          <a:xfrm>
            <a:off x="6965800" y="2376098"/>
            <a:ext cx="869353" cy="2589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0D2EC0-72DA-DB83-16D0-FFFEF900AA61}"/>
              </a:ext>
            </a:extLst>
          </p:cNvPr>
          <p:cNvSpPr/>
          <p:nvPr/>
        </p:nvSpPr>
        <p:spPr>
          <a:xfrm>
            <a:off x="9825542" y="2860192"/>
            <a:ext cx="869353" cy="2589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54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0448D-A63B-E902-5AFD-DAF5E109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A9F3-9DCE-4543-9F1F-BE2EF1387A7B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E63F2-F9DE-320C-A0D1-2715D7BA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0A6BA7-AC95-9FB2-346E-B02E56C2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812" y="3801253"/>
            <a:ext cx="7586375" cy="235439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162F200-BBC3-4403-B06A-44EDC4BF2DFC}"/>
              </a:ext>
            </a:extLst>
          </p:cNvPr>
          <p:cNvSpPr/>
          <p:nvPr/>
        </p:nvSpPr>
        <p:spPr>
          <a:xfrm>
            <a:off x="2194657" y="4664400"/>
            <a:ext cx="982009" cy="11462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E78F83-2D00-C2A3-777D-EDC6BCEF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657" y="258989"/>
            <a:ext cx="7767646" cy="339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3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Amasis MT Pro Black" panose="02040A04050005020304" pitchFamily="18" charset="0"/>
              </a:rPr>
              <a:t>Web scraping</a:t>
            </a:r>
            <a:b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Amasis MT Pro Black" panose="02040A04050005020304" pitchFamily="18" charset="0"/>
              </a:rPr>
            </a:b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Amasis MT Pro Black" panose="02040A04050005020304" pitchFamily="18" charset="0"/>
              </a:rPr>
              <a:t>Google Sheets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86F742-E910-5E48-06F6-8A86DEC68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A92AE-D6FC-4EA3-AB09-8AEC31FD403C}" type="datetime8">
              <a:rPr lang="en-US" smtClean="0"/>
              <a:t>6/19/2024 7:08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4DEE3-0397-7174-F06F-67750C28D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786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F1ABED-93B7-45AC-A513-2CB1FF159A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6CA70E-ED75-4FF0-A862-8EF12B737755}">
  <ds:schemaRefs>
    <ds:schemaRef ds:uri="http://purl.org/dc/terms/"/>
    <ds:schemaRef ds:uri="16c05727-aa75-4e4a-9b5f-8a80a1165891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9B27744-7857-4992-B755-05855FC591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899</Words>
  <Application>Microsoft Office PowerPoint</Application>
  <PresentationFormat>Widescreen</PresentationFormat>
  <Paragraphs>169</Paragraphs>
  <Slides>42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Abadi</vt:lpstr>
      <vt:lpstr>Amasis MT Pro</vt:lpstr>
      <vt:lpstr>Amasis MT Pro Black</vt:lpstr>
      <vt:lpstr>Arial</vt:lpstr>
      <vt:lpstr>Calibri</vt:lpstr>
      <vt:lpstr>Calibri Light</vt:lpstr>
      <vt:lpstr>Tahoma</vt:lpstr>
      <vt:lpstr>ui-sans-serif</vt:lpstr>
      <vt:lpstr>Office Theme</vt:lpstr>
      <vt:lpstr>Excel and Google Sheets for Web Scraping</vt:lpstr>
      <vt:lpstr>Pros and Cons</vt:lpstr>
      <vt:lpstr>Pros &amp; Cons</vt:lpstr>
      <vt:lpstr>Excel’s Web Query</vt:lpstr>
      <vt:lpstr>Web Query in Excel</vt:lpstr>
      <vt:lpstr>PowerPoint Presentation</vt:lpstr>
      <vt:lpstr>PowerPoint Presentation</vt:lpstr>
      <vt:lpstr>PowerPoint Presentation</vt:lpstr>
      <vt:lpstr>Web scraping Google Sheets</vt:lpstr>
      <vt:lpstr>Benefits of using Google Sheets</vt:lpstr>
      <vt:lpstr>PowerPoint Presentation</vt:lpstr>
      <vt:lpstr>PowerPoint Presentation</vt:lpstr>
      <vt:lpstr>Scraping CSV data</vt:lpstr>
      <vt:lpstr>PowerPoint Presentation</vt:lpstr>
      <vt:lpstr>Advance web scraping  Google Sheets</vt:lpstr>
      <vt:lpstr>Scraping specific values</vt:lpstr>
      <vt:lpstr>PowerPoint Presentation</vt:lpstr>
      <vt:lpstr>PowerPoint Presentation</vt:lpstr>
      <vt:lpstr>Understanding XML &amp; XPATH</vt:lpstr>
      <vt:lpstr>EXtensible Markup Language</vt:lpstr>
      <vt:lpstr>PowerPoint Presentation</vt:lpstr>
      <vt:lpstr>PowerPoint Presentation</vt:lpstr>
      <vt:lpstr>Let’s practice XPATH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Short intro to HTML</vt:lpstr>
      <vt:lpstr>Let's scrap a shopping site</vt:lpstr>
      <vt:lpstr>PowerPoint Presentation</vt:lpstr>
      <vt:lpstr>PowerPoint Presentation</vt:lpstr>
      <vt:lpstr>PowerPoint Presentation</vt:lpstr>
      <vt:lpstr>Tools for easier XPATH generation</vt:lpstr>
      <vt:lpstr>XPATH finding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2021-01-26T07:30:55Z</dcterms:created>
  <dcterms:modified xsi:type="dcterms:W3CDTF">2024-06-19T15:19:14Z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2024-06-14T15:09:41Z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e5a000ab-3cbe-4152-966d-a24f312506ae</vt:lpwstr>
  </property>
  <property fmtid="{D5CDD505-2E9C-101B-9397-08002B2CF9AE}" pid="7" name="MSIP_Label_defa4170-0d19-0005-0004-bc88714345d2_ActionId">
    <vt:lpwstr>b2b01418-96e0-4b50-b5c7-a8b030ae0390</vt:lpwstr>
  </property>
  <property fmtid="{D5CDD505-2E9C-101B-9397-08002B2CF9AE}" pid="8" name="MSIP_Label_defa4170-0d19-0005-0004-bc88714345d2_ContentBits">
    <vt:lpwstr>0</vt:lpwstr>
  </property>
</Properties>
</file>